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277" r:id="rId4"/>
    <p:sldId id="257" r:id="rId5"/>
    <p:sldId id="258" r:id="rId6"/>
    <p:sldId id="259" r:id="rId7"/>
    <p:sldId id="260" r:id="rId8"/>
    <p:sldId id="278" r:id="rId9"/>
    <p:sldId id="284" r:id="rId10"/>
    <p:sldId id="288" r:id="rId11"/>
    <p:sldId id="262" r:id="rId12"/>
    <p:sldId id="263" r:id="rId13"/>
    <p:sldId id="279" r:id="rId14"/>
    <p:sldId id="281" r:id="rId15"/>
    <p:sldId id="282" r:id="rId16"/>
    <p:sldId id="286" r:id="rId17"/>
    <p:sldId id="283" r:id="rId18"/>
    <p:sldId id="287" r:id="rId19"/>
    <p:sldId id="280" r:id="rId20"/>
    <p:sldId id="272" r:id="rId21"/>
    <p:sldId id="276" r:id="rId22"/>
    <p:sldId id="275" r:id="rId23"/>
    <p:sldId id="290" r:id="rId24"/>
    <p:sldId id="291" r:id="rId25"/>
    <p:sldId id="292" r:id="rId26"/>
    <p:sldId id="293" r:id="rId27"/>
    <p:sldId id="296" r:id="rId28"/>
    <p:sldId id="299" r:id="rId29"/>
    <p:sldId id="297" r:id="rId30"/>
    <p:sldId id="298" r:id="rId31"/>
    <p:sldId id="294" r:id="rId32"/>
    <p:sldId id="295" r:id="rId33"/>
    <p:sldId id="300" r:id="rId34"/>
    <p:sldId id="304" r:id="rId35"/>
    <p:sldId id="301" r:id="rId36"/>
    <p:sldId id="302" r:id="rId37"/>
    <p:sldId id="303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204B"/>
    <a:srgbClr val="FFFF66"/>
    <a:srgbClr val="E5E2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35" autoAdjust="0"/>
    <p:restoredTop sz="94660"/>
  </p:normalViewPr>
  <p:slideViewPr>
    <p:cSldViewPr>
      <p:cViewPr>
        <p:scale>
          <a:sx n="100" d="100"/>
          <a:sy n="100" d="100"/>
        </p:scale>
        <p:origin x="58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12-16%20%20&#1053;&#1054;&#1042;&#1067;&#104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12-16%20%20&#1053;&#1054;&#1042;&#1067;&#104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12-16%20%20&#1053;&#1054;&#1042;&#1067;&#104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12-16%20%20&#1053;&#1054;&#1042;&#1067;&#104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server\datad\&#1042;&#1053;&#1045;&#1041;&#1070;&#1044;&#1046;&#1045;&#1058;\&#1054;&#1058;&#1063;&#1045;&#1058;&#1067;\&#1054;&#1090;&#1095;&#1077;&#1090;&#1099;%20&#1076;&#1083;&#1103;%20&#1040;.&#1053;\&#1054;&#1058;&#1063;&#1045;&#1058;%20&#1055;&#1059;%202016%20&#8212;%20&#1082;&#1086;&#1087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3581824241750843E-3"/>
          <c:y val="0.17646158973789253"/>
          <c:w val="0.73676173661863709"/>
          <c:h val="0.81530599164195428"/>
        </c:manualLayout>
      </c:layout>
      <c:pie3DChart>
        <c:varyColors val="1"/>
        <c:ser>
          <c:idx val="0"/>
          <c:order val="0"/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c:spPr>
          <c:explosion val="25"/>
          <c:dLbls>
            <c:dLbl>
              <c:idx val="0"/>
              <c:layout>
                <c:manualLayout>
                  <c:x val="2.0899204399437332E-2"/>
                  <c:y val="-0.10285180647925013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2.0776062868608152E-2"/>
                  <c:y val="-0.14936982808361787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0.10504708878500678"/>
                  <c:y val="-6.2387109317602732E-2"/>
                </c:manualLayout>
              </c:layout>
              <c:showLegendKey val="1"/>
              <c:showVal val="1"/>
            </c:dLbl>
            <c:spPr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'Это нельзя удалять'!$J$172:$J$174</c:f>
              <c:strCache>
                <c:ptCount val="3"/>
                <c:pt idx="0">
                  <c:v>МОУ</c:v>
                </c:pt>
                <c:pt idx="1">
                  <c:v>МДОУ</c:v>
                </c:pt>
                <c:pt idx="2">
                  <c:v>МУ ДОП</c:v>
                </c:pt>
              </c:strCache>
            </c:strRef>
          </c:cat>
          <c:val>
            <c:numRef>
              <c:f>'Это нельзя удалять'!$K$172:$K$174</c:f>
              <c:numCache>
                <c:formatCode>#,##0.00</c:formatCode>
                <c:ptCount val="3"/>
                <c:pt idx="0">
                  <c:v>197587414.16999999</c:v>
                </c:pt>
                <c:pt idx="1">
                  <c:v>100666308.13999999</c:v>
                </c:pt>
                <c:pt idx="2">
                  <c:v>11461107.539999994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88128764420288"/>
          <c:y val="5.2599200377125184E-2"/>
          <c:w val="0.18373611384110236"/>
          <c:h val="0.3501396350226319"/>
        </c:manualLayout>
      </c:layout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  <c:txPr>
        <a:bodyPr/>
        <a:lstStyle/>
        <a:p>
          <a:pPr rtl="0">
            <a:defRPr sz="2000" b="1"/>
          </a:pPr>
          <a:endParaRPr lang="ru-RU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(от 2 млн.руб. до 3 млн.руб.) в муниципальных ДОШКОЛЬНЫХ образовательных учреждениях Городского округа Балашиха за 2016 г.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'Р по Д доу'!$C$6:$C$15</c:f>
              <c:strCache>
                <c:ptCount val="10"/>
                <c:pt idx="0">
                  <c:v>МБДОУ д/с № 23 ЦРР</c:v>
                </c:pt>
                <c:pt idx="1">
                  <c:v>МБДОУ "Детский сад № 51"</c:v>
                </c:pt>
                <c:pt idx="2">
                  <c:v>МАДОУ д/с № 2</c:v>
                </c:pt>
                <c:pt idx="3">
                  <c:v>МБДОУ "Детский сад № 45"</c:v>
                </c:pt>
                <c:pt idx="4">
                  <c:v>МБДОУ детский сад № 12</c:v>
                </c:pt>
                <c:pt idx="5">
                  <c:v>МБДОУ "Детский сад № 24"</c:v>
                </c:pt>
                <c:pt idx="6">
                  <c:v>МБДОУ "Детский сад № 20"</c:v>
                </c:pt>
                <c:pt idx="7">
                  <c:v>МБДОУ "Детский сад № 37"</c:v>
                </c:pt>
                <c:pt idx="8">
                  <c:v>МБДОУ детский сад № 27</c:v>
                </c:pt>
                <c:pt idx="9">
                  <c:v>МБДОУ- ЦРР- детский сад № 17</c:v>
                </c:pt>
              </c:strCache>
            </c:strRef>
          </c:cat>
          <c:val>
            <c:numRef>
              <c:f>'Р по Д доу'!$D$6:$D$15</c:f>
              <c:numCache>
                <c:formatCode>#,##0.00</c:formatCode>
                <c:ptCount val="10"/>
                <c:pt idx="0">
                  <c:v>2709054.4099999997</c:v>
                </c:pt>
                <c:pt idx="1">
                  <c:v>2674867.5299999998</c:v>
                </c:pt>
                <c:pt idx="2">
                  <c:v>2593088.94</c:v>
                </c:pt>
                <c:pt idx="3">
                  <c:v>2547881.8199999984</c:v>
                </c:pt>
                <c:pt idx="4">
                  <c:v>2506213.2200000002</c:v>
                </c:pt>
                <c:pt idx="5">
                  <c:v>2474628.54</c:v>
                </c:pt>
                <c:pt idx="6">
                  <c:v>2448556.7400000002</c:v>
                </c:pt>
                <c:pt idx="7">
                  <c:v>2406697.5</c:v>
                </c:pt>
                <c:pt idx="8">
                  <c:v>2118056.63</c:v>
                </c:pt>
                <c:pt idx="9">
                  <c:v>2013033.72</c:v>
                </c:pt>
              </c:numCache>
            </c:numRef>
          </c:val>
        </c:ser>
        <c:shape val="cylinder"/>
        <c:axId val="69004672"/>
        <c:axId val="69477504"/>
        <c:axId val="0"/>
      </c:bar3DChart>
      <c:catAx>
        <c:axId val="690046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9477504"/>
        <c:crosses val="autoZero"/>
        <c:auto val="1"/>
        <c:lblAlgn val="ctr"/>
        <c:lblOffset val="100"/>
      </c:catAx>
      <c:valAx>
        <c:axId val="69477504"/>
        <c:scaling>
          <c:orientation val="minMax"/>
          <c:max val="3000000"/>
          <c:min val="20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4.2751615626254102E-3"/>
              <c:y val="0.4427666588855918"/>
            </c:manualLayout>
          </c:layout>
        </c:title>
        <c:numFmt formatCode="#,##0.0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9004672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(от 1 млн.руб. до 2 млн.руб.) в муниципальных ДОШКОЛЬНЫХ образовательных учреждениях Городского округа Балашиха за 2016 г.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cat>
            <c:strRef>
              <c:f>'Р по Д доу'!$C$16:$C$45</c:f>
              <c:strCache>
                <c:ptCount val="30"/>
                <c:pt idx="0">
                  <c:v>МАДОУ "Детский сад № 50"</c:v>
                </c:pt>
                <c:pt idx="1">
                  <c:v>МАДОУ  детский сад № 10</c:v>
                </c:pt>
                <c:pt idx="2">
                  <c:v>МБДОУ "Детский сад № 31"</c:v>
                </c:pt>
                <c:pt idx="3">
                  <c:v>МБДОУ "Детский сад № 46"</c:v>
                </c:pt>
                <c:pt idx="4">
                  <c:v>МАДОУ детский сад № 8</c:v>
                </c:pt>
                <c:pt idx="5">
                  <c:v>МБДОУ "Детский сад № 48"</c:v>
                </c:pt>
                <c:pt idx="6">
                  <c:v>МАДОУ "Детский сад № 54"</c:v>
                </c:pt>
                <c:pt idx="7">
                  <c:v>МБДОУ "Детский сад № 17"</c:v>
                </c:pt>
                <c:pt idx="8">
                  <c:v>МБДОУ "Детский сад № 38"</c:v>
                </c:pt>
                <c:pt idx="9">
                  <c:v>МБДОУ детский сад № 6</c:v>
                </c:pt>
                <c:pt idx="10">
                  <c:v>МБДОУ "Детский сад № 41"</c:v>
                </c:pt>
                <c:pt idx="11">
                  <c:v>МАДОУ  "Детский сад № 26"</c:v>
                </c:pt>
                <c:pt idx="12">
                  <c:v>МБДОУ "Детский сад № 18"</c:v>
                </c:pt>
                <c:pt idx="13">
                  <c:v>МБДОУ центр развития ребенка-детский сад №21</c:v>
                </c:pt>
                <c:pt idx="14">
                  <c:v>МБДОУ "Детский сад № 40"</c:v>
                </c:pt>
                <c:pt idx="15">
                  <c:v>МБДОУ детский сад №4</c:v>
                </c:pt>
                <c:pt idx="16">
                  <c:v>МБДОУ "Детский сад № 1"</c:v>
                </c:pt>
                <c:pt idx="17">
                  <c:v>МБДОУ детский сад  № 35</c:v>
                </c:pt>
                <c:pt idx="18">
                  <c:v>МАДОУ № 26 «Улыбка»</c:v>
                </c:pt>
                <c:pt idx="19">
                  <c:v>МАДОУ д/с  № 25</c:v>
                </c:pt>
                <c:pt idx="20">
                  <c:v>МБДОУ детский сад №1</c:v>
                </c:pt>
                <c:pt idx="21">
                  <c:v>МБДОУ "Детский сад № 32"</c:v>
                </c:pt>
                <c:pt idx="22">
                  <c:v>МБДОУ "Детский сад № 3"</c:v>
                </c:pt>
                <c:pt idx="23">
                  <c:v>МБДОУ "Детский сад № 43"</c:v>
                </c:pt>
                <c:pt idx="24">
                  <c:v>МБДОУ детский сад № 7</c:v>
                </c:pt>
                <c:pt idx="25">
                  <c:v>МБДОУ детский сад  № 16</c:v>
                </c:pt>
                <c:pt idx="26">
                  <c:v>МБДОУ детский сад № 29 </c:v>
                </c:pt>
                <c:pt idx="27">
                  <c:v>МБДОУ д/с №15</c:v>
                </c:pt>
                <c:pt idx="28">
                  <c:v>МБДОУ д/с №11</c:v>
                </c:pt>
                <c:pt idx="29">
                  <c:v>МБДОУ "Детский сад № 33"</c:v>
                </c:pt>
              </c:strCache>
            </c:strRef>
          </c:cat>
          <c:val>
            <c:numRef>
              <c:f>'Р по Д доу'!$D$16:$D$45</c:f>
              <c:numCache>
                <c:formatCode>#,##0.00</c:formatCode>
                <c:ptCount val="30"/>
                <c:pt idx="0">
                  <c:v>1956211.05</c:v>
                </c:pt>
                <c:pt idx="1">
                  <c:v>1872570.6200000003</c:v>
                </c:pt>
                <c:pt idx="2">
                  <c:v>1800571.79</c:v>
                </c:pt>
                <c:pt idx="3">
                  <c:v>1656886.41</c:v>
                </c:pt>
                <c:pt idx="4">
                  <c:v>1601811.5</c:v>
                </c:pt>
                <c:pt idx="5">
                  <c:v>1572956.57</c:v>
                </c:pt>
                <c:pt idx="6">
                  <c:v>1541378.43</c:v>
                </c:pt>
                <c:pt idx="7">
                  <c:v>1480341.23</c:v>
                </c:pt>
                <c:pt idx="8">
                  <c:v>1475597.94</c:v>
                </c:pt>
                <c:pt idx="9">
                  <c:v>1460595.26</c:v>
                </c:pt>
                <c:pt idx="10">
                  <c:v>1456116.98</c:v>
                </c:pt>
                <c:pt idx="11">
                  <c:v>1410694.97</c:v>
                </c:pt>
                <c:pt idx="12">
                  <c:v>1379574.29</c:v>
                </c:pt>
                <c:pt idx="13">
                  <c:v>1370292.54</c:v>
                </c:pt>
                <c:pt idx="14">
                  <c:v>1359006.26</c:v>
                </c:pt>
                <c:pt idx="15">
                  <c:v>1344246.36</c:v>
                </c:pt>
                <c:pt idx="16">
                  <c:v>1298480.93</c:v>
                </c:pt>
                <c:pt idx="17">
                  <c:v>1294650.74</c:v>
                </c:pt>
                <c:pt idx="18">
                  <c:v>1253395.8</c:v>
                </c:pt>
                <c:pt idx="19">
                  <c:v>1168318.6700000006</c:v>
                </c:pt>
                <c:pt idx="20">
                  <c:v>1149701.29</c:v>
                </c:pt>
                <c:pt idx="21">
                  <c:v>1138720.55</c:v>
                </c:pt>
                <c:pt idx="22">
                  <c:v>1136236.6000000001</c:v>
                </c:pt>
                <c:pt idx="23">
                  <c:v>1114479.47</c:v>
                </c:pt>
                <c:pt idx="24">
                  <c:v>1111849.78</c:v>
                </c:pt>
                <c:pt idx="25">
                  <c:v>1106979.55</c:v>
                </c:pt>
                <c:pt idx="26">
                  <c:v>1042901.52</c:v>
                </c:pt>
                <c:pt idx="27">
                  <c:v>1038054</c:v>
                </c:pt>
                <c:pt idx="28">
                  <c:v>1032679.81</c:v>
                </c:pt>
                <c:pt idx="29">
                  <c:v>1017126.42</c:v>
                </c:pt>
              </c:numCache>
            </c:numRef>
          </c:val>
        </c:ser>
        <c:shape val="cylinder"/>
        <c:axId val="69507328"/>
        <c:axId val="69521408"/>
        <c:axId val="0"/>
      </c:bar3DChart>
      <c:catAx>
        <c:axId val="69507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69521408"/>
        <c:crosses val="autoZero"/>
        <c:auto val="1"/>
        <c:lblAlgn val="ctr"/>
        <c:lblOffset val="100"/>
      </c:catAx>
      <c:valAx>
        <c:axId val="69521408"/>
        <c:scaling>
          <c:orientation val="minMax"/>
          <c:max val="2000000"/>
          <c:min val="10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4.2022200556961591E-3"/>
              <c:y val="0.32631920647635132"/>
            </c:manualLayout>
          </c:layout>
        </c:title>
        <c:numFmt formatCode="#,##0.00" sourceLinked="1"/>
        <c:maj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69507328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(от 500 тыс.руб. до 1 млн.руб.) в муниципальных ДОШКОЛЬНЫХ образовательных учреждениях Городского округа Балашиха за 2016 г.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6254595894719459"/>
          <c:y val="0.17517539616713704"/>
          <c:w val="0.82677555724088991"/>
          <c:h val="0.63933392670585754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'Р по Д доу'!$C$46:$C$71</c:f>
              <c:strCache>
                <c:ptCount val="26"/>
                <c:pt idx="0">
                  <c:v>МАДОУ "Детский сад № 52"</c:v>
                </c:pt>
                <c:pt idx="1">
                  <c:v>МБДОУ детский сад № 9</c:v>
                </c:pt>
                <c:pt idx="2">
                  <c:v>МБДОУ "Детский сад № 14"</c:v>
                </c:pt>
                <c:pt idx="3">
                  <c:v>МАДОУ № Д/С №14</c:v>
                </c:pt>
                <c:pt idx="4">
                  <c:v>МБДОУ детский сад № 13</c:v>
                </c:pt>
                <c:pt idx="5">
                  <c:v>МБДОУ "Детский сад № 44"</c:v>
                </c:pt>
                <c:pt idx="6">
                  <c:v>МБДОУ "Детский сад № 7"</c:v>
                </c:pt>
                <c:pt idx="7">
                  <c:v>МБДОУ "Детский сад № 23"</c:v>
                </c:pt>
                <c:pt idx="8">
                  <c:v>МАДОУ "Детский сад № 55"</c:v>
                </c:pt>
                <c:pt idx="9">
                  <c:v>МБДОУ "Детский сад № 36"</c:v>
                </c:pt>
                <c:pt idx="10">
                  <c:v>МБДОУ ЦРР - д/с №28</c:v>
                </c:pt>
                <c:pt idx="11">
                  <c:v>МБДОУ №2 «Вишенка»</c:v>
                </c:pt>
                <c:pt idx="12">
                  <c:v>МБДОУ "Детский сад № 35"</c:v>
                </c:pt>
                <c:pt idx="13">
                  <c:v>МБДОУ "Детский сад № 13"</c:v>
                </c:pt>
                <c:pt idx="14">
                  <c:v>МАДОУ д/с № 33</c:v>
                </c:pt>
                <c:pt idx="15">
                  <c:v>МБДОУ "Детский сад № 42"</c:v>
                </c:pt>
                <c:pt idx="16">
                  <c:v>МБДОУ "Детский сад № 11"</c:v>
                </c:pt>
                <c:pt idx="17">
                  <c:v>МБДОУ "Детский сад № 30"</c:v>
                </c:pt>
                <c:pt idx="18">
                  <c:v>МБДОУ "Детский сад № 15"</c:v>
                </c:pt>
                <c:pt idx="19">
                  <c:v>МБДОУ № 31</c:v>
                </c:pt>
                <c:pt idx="20">
                  <c:v>МБДОУ "Детский сад № 34"</c:v>
                </c:pt>
                <c:pt idx="21">
                  <c:v>МБДОУ "Детский сад № 6"</c:v>
                </c:pt>
                <c:pt idx="22">
                  <c:v>МАДОУ д/с № 22</c:v>
                </c:pt>
                <c:pt idx="23">
                  <c:v>МБДОУ д/с №5</c:v>
                </c:pt>
                <c:pt idx="24">
                  <c:v>МБДОУ "Детский сад № 16"</c:v>
                </c:pt>
                <c:pt idx="25">
                  <c:v>МБДОУ "Детский сад № 29"</c:v>
                </c:pt>
              </c:strCache>
            </c:strRef>
          </c:cat>
          <c:val>
            <c:numRef>
              <c:f>'Р по Д доу'!$D$46:$D$71</c:f>
              <c:numCache>
                <c:formatCode>#,##0.00</c:formatCode>
                <c:ptCount val="26"/>
                <c:pt idx="0">
                  <c:v>977147.49</c:v>
                </c:pt>
                <c:pt idx="1">
                  <c:v>942883.1</c:v>
                </c:pt>
                <c:pt idx="2">
                  <c:v>927990.99</c:v>
                </c:pt>
                <c:pt idx="3">
                  <c:v>897303.67999999947</c:v>
                </c:pt>
                <c:pt idx="4">
                  <c:v>869127.85000000033</c:v>
                </c:pt>
                <c:pt idx="5">
                  <c:v>842908.46000000031</c:v>
                </c:pt>
                <c:pt idx="6">
                  <c:v>830205.77999999945</c:v>
                </c:pt>
                <c:pt idx="7">
                  <c:v>807695.74</c:v>
                </c:pt>
                <c:pt idx="8">
                  <c:v>800692.34000000032</c:v>
                </c:pt>
                <c:pt idx="9">
                  <c:v>798134.71</c:v>
                </c:pt>
                <c:pt idx="10">
                  <c:v>786244</c:v>
                </c:pt>
                <c:pt idx="11">
                  <c:v>754179.03</c:v>
                </c:pt>
                <c:pt idx="12">
                  <c:v>745142.55</c:v>
                </c:pt>
                <c:pt idx="13">
                  <c:v>707826.49</c:v>
                </c:pt>
                <c:pt idx="14">
                  <c:v>702555.88</c:v>
                </c:pt>
                <c:pt idx="15">
                  <c:v>683320.28999999946</c:v>
                </c:pt>
                <c:pt idx="16">
                  <c:v>679552.66999999969</c:v>
                </c:pt>
                <c:pt idx="17">
                  <c:v>677467.39</c:v>
                </c:pt>
                <c:pt idx="18">
                  <c:v>655046.47</c:v>
                </c:pt>
                <c:pt idx="19">
                  <c:v>620617.72</c:v>
                </c:pt>
                <c:pt idx="20">
                  <c:v>595420.76999999967</c:v>
                </c:pt>
                <c:pt idx="21">
                  <c:v>567544.13</c:v>
                </c:pt>
                <c:pt idx="22">
                  <c:v>563931.5</c:v>
                </c:pt>
                <c:pt idx="23">
                  <c:v>561924.4499999996</c:v>
                </c:pt>
                <c:pt idx="24">
                  <c:v>548690.54</c:v>
                </c:pt>
                <c:pt idx="25">
                  <c:v>538637.11</c:v>
                </c:pt>
              </c:numCache>
            </c:numRef>
          </c:val>
        </c:ser>
        <c:shape val="cylinder"/>
        <c:axId val="69427584"/>
        <c:axId val="69429120"/>
        <c:axId val="0"/>
      </c:bar3DChart>
      <c:catAx>
        <c:axId val="69427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69429120"/>
        <c:crosses val="autoZero"/>
        <c:auto val="1"/>
        <c:lblAlgn val="ctr"/>
        <c:lblOffset val="100"/>
      </c:catAx>
      <c:valAx>
        <c:axId val="69429120"/>
        <c:scaling>
          <c:orientation val="minMax"/>
          <c:max val="1000000"/>
          <c:min val="5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/>
        </c:title>
        <c:numFmt formatCode="#,##0.00" sourceLinked="1"/>
        <c:majorTickMark val="none"/>
        <c:tickLblPos val="nextTo"/>
        <c:crossAx val="69427584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>
                <a:solidFill>
                  <a:srgbClr val="002060"/>
                </a:solidFill>
              </a:rPr>
              <a:t>РЕЙТИНГ дохода от платных образовательных услуг </a:t>
            </a:r>
            <a:r>
              <a:rPr lang="ru-RU" dirty="0" smtClean="0">
                <a:solidFill>
                  <a:srgbClr val="002060"/>
                </a:solidFill>
              </a:rPr>
              <a:t>(менее</a:t>
            </a:r>
            <a:r>
              <a:rPr lang="ru-RU" baseline="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500 </a:t>
            </a:r>
            <a:r>
              <a:rPr lang="ru-RU" dirty="0" err="1">
                <a:solidFill>
                  <a:srgbClr val="002060"/>
                </a:solidFill>
              </a:rPr>
              <a:t>тыс.руб</a:t>
            </a:r>
            <a:r>
              <a:rPr lang="ru-RU" dirty="0">
                <a:solidFill>
                  <a:srgbClr val="002060"/>
                </a:solidFill>
              </a:rPr>
              <a:t>.) в муниципальных ДОШКОЛЬНЫХ образовательных учреждениях Городского округа Балашиха за 2016 г.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'Р по Д доу'!$C$72:$C$89</c:f>
              <c:strCache>
                <c:ptCount val="18"/>
                <c:pt idx="0">
                  <c:v>МАДОУ "Детский сад № 53"</c:v>
                </c:pt>
                <c:pt idx="1">
                  <c:v>МБДОУ "Детский сад № 25"</c:v>
                </c:pt>
                <c:pt idx="2">
                  <c:v>МАДОУ № 20</c:v>
                </c:pt>
                <c:pt idx="3">
                  <c:v>МБДОУ Детский сад № 3</c:v>
                </c:pt>
                <c:pt idx="4">
                  <c:v>МАДОУ  Д/С № 32</c:v>
                </c:pt>
                <c:pt idx="5">
                  <c:v>МБДОУ "Детский сад № 19"</c:v>
                </c:pt>
                <c:pt idx="6">
                  <c:v>МБДОУ "Детский сад № 28"</c:v>
                </c:pt>
                <c:pt idx="7">
                  <c:v>МБДОУ "Детский сад № 10"</c:v>
                </c:pt>
                <c:pt idx="8">
                  <c:v>МБДОУ детский сад  № 24</c:v>
                </c:pt>
                <c:pt idx="9">
                  <c:v>МБДОУ "Детский сад № 21"</c:v>
                </c:pt>
                <c:pt idx="10">
                  <c:v>МБДОУ "Детский сад № 8"</c:v>
                </c:pt>
                <c:pt idx="11">
                  <c:v>МБДОУ "Детский сад № 9"</c:v>
                </c:pt>
                <c:pt idx="12">
                  <c:v>МАДОУ № 34</c:v>
                </c:pt>
                <c:pt idx="13">
                  <c:v>МАДОУ «Детский сад № 27 «Капелька»</c:v>
                </c:pt>
                <c:pt idx="14">
                  <c:v>МБДОУ "Детский сад № 5"</c:v>
                </c:pt>
                <c:pt idx="15">
                  <c:v>МБДОУ "Детский сад № 12"</c:v>
                </c:pt>
                <c:pt idx="16">
                  <c:v>МБДОУ "Детский сад № 22"</c:v>
                </c:pt>
                <c:pt idx="17">
                  <c:v>МБДОУ "Детский сад № 47"</c:v>
                </c:pt>
              </c:strCache>
            </c:strRef>
          </c:cat>
          <c:val>
            <c:numRef>
              <c:f>'Р по Д доу'!$D$72:$D$89</c:f>
              <c:numCache>
                <c:formatCode>#,##0.00</c:formatCode>
                <c:ptCount val="18"/>
                <c:pt idx="0">
                  <c:v>422365.22000000015</c:v>
                </c:pt>
                <c:pt idx="1">
                  <c:v>392922.99000000017</c:v>
                </c:pt>
                <c:pt idx="2">
                  <c:v>385975.4</c:v>
                </c:pt>
                <c:pt idx="3">
                  <c:v>375208.68</c:v>
                </c:pt>
                <c:pt idx="4">
                  <c:v>364468.5</c:v>
                </c:pt>
                <c:pt idx="5">
                  <c:v>351988</c:v>
                </c:pt>
                <c:pt idx="6">
                  <c:v>347364.33999999997</c:v>
                </c:pt>
                <c:pt idx="7">
                  <c:v>340445.08</c:v>
                </c:pt>
                <c:pt idx="8">
                  <c:v>336330.52</c:v>
                </c:pt>
                <c:pt idx="9">
                  <c:v>312394.33</c:v>
                </c:pt>
                <c:pt idx="10">
                  <c:v>296900.86</c:v>
                </c:pt>
                <c:pt idx="11">
                  <c:v>266817.3</c:v>
                </c:pt>
                <c:pt idx="12">
                  <c:v>222147.31999999998</c:v>
                </c:pt>
                <c:pt idx="13">
                  <c:v>177183.73</c:v>
                </c:pt>
                <c:pt idx="14">
                  <c:v>174687.43</c:v>
                </c:pt>
                <c:pt idx="15">
                  <c:v>173744.28</c:v>
                </c:pt>
                <c:pt idx="16">
                  <c:v>160573.54999999999</c:v>
                </c:pt>
                <c:pt idx="17">
                  <c:v>37566.68</c:v>
                </c:pt>
              </c:numCache>
            </c:numRef>
          </c:val>
        </c:ser>
        <c:shape val="cylinder"/>
        <c:axId val="69449984"/>
        <c:axId val="69464064"/>
        <c:axId val="0"/>
      </c:bar3DChart>
      <c:catAx>
        <c:axId val="69449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9464064"/>
        <c:crosses val="autoZero"/>
        <c:auto val="1"/>
        <c:lblAlgn val="ctr"/>
        <c:lblOffset val="100"/>
      </c:catAx>
      <c:valAx>
        <c:axId val="69464064"/>
        <c:scaling>
          <c:orientation val="minMax"/>
          <c:max val="500000"/>
        </c:scaling>
        <c:axPos val="l"/>
        <c:majorGridlines/>
        <c:title>
          <c:tx>
            <c:rich>
              <a:bodyPr/>
              <a:lstStyle/>
              <a:p>
                <a:pPr>
                  <a:defRPr sz="1400" b="1" i="1"/>
                </a:pPr>
                <a:r>
                  <a:rPr lang="ru-RU" sz="1400" b="1" i="1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1.549614145436832E-2"/>
              <c:y val="0.31639431293195458"/>
            </c:manualLayout>
          </c:layout>
        </c:title>
        <c:numFmt formatCode="#,##0.00" sourceLinked="1"/>
        <c:maj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9449984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4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в муниципальных учреждениях ДОПОЛНИТЕЛЬНОГО образования Городского округа Балашиха за 2016 г.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2849643354128282"/>
          <c:y val="0.18355365558398434"/>
          <c:w val="0.84084289598707485"/>
          <c:h val="0.6742690954586323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cat>
            <c:strRef>
              <c:f>'Р по Д доп'!$B$3:$B$8</c:f>
              <c:strCache>
                <c:ptCount val="6"/>
                <c:pt idx="0">
                  <c:v>МБУ ДО ДЮСШ</c:v>
                </c:pt>
                <c:pt idx="1">
                  <c:v>МБУ ДОЦ "Созвездие"</c:v>
                </c:pt>
                <c:pt idx="2">
                  <c:v>МБУ ДО «ДТДиМ»</c:v>
                </c:pt>
                <c:pt idx="3">
                  <c:v>МАУ ДО ХШ</c:v>
                </c:pt>
                <c:pt idx="4">
                  <c:v>МБУ ДО "Истоки"</c:v>
                </c:pt>
                <c:pt idx="5">
                  <c:v>МБУ ДО  СЮТ</c:v>
                </c:pt>
              </c:strCache>
            </c:strRef>
          </c:cat>
          <c:val>
            <c:numRef>
              <c:f>'Р по Д доп'!$C$3:$C$8</c:f>
              <c:numCache>
                <c:formatCode>#,##0.00</c:formatCode>
                <c:ptCount val="6"/>
                <c:pt idx="0">
                  <c:v>3493196.53</c:v>
                </c:pt>
                <c:pt idx="1">
                  <c:v>3200918.24</c:v>
                </c:pt>
                <c:pt idx="2">
                  <c:v>2808991.74</c:v>
                </c:pt>
                <c:pt idx="3">
                  <c:v>1605610</c:v>
                </c:pt>
                <c:pt idx="4">
                  <c:v>272400</c:v>
                </c:pt>
                <c:pt idx="5">
                  <c:v>79991.03</c:v>
                </c:pt>
              </c:numCache>
            </c:numRef>
          </c:val>
        </c:ser>
        <c:shape val="cylinder"/>
        <c:axId val="69834624"/>
        <c:axId val="69836160"/>
        <c:axId val="0"/>
      </c:bar3DChart>
      <c:catAx>
        <c:axId val="69834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ru-RU"/>
          </a:p>
        </c:txPr>
        <c:crossAx val="69836160"/>
        <c:crosses val="autoZero"/>
        <c:auto val="1"/>
        <c:lblAlgn val="ctr"/>
        <c:lblOffset val="100"/>
      </c:catAx>
      <c:valAx>
        <c:axId val="69836160"/>
        <c:scaling>
          <c:orientation val="minMax"/>
          <c:min val="5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7.0016937854362783E-3"/>
              <c:y val="0.42501723688170334"/>
            </c:manualLayout>
          </c:layout>
        </c:title>
        <c:numFmt formatCode="#,##0.00" sourceLinked="1"/>
        <c:majorTickMark val="none"/>
        <c:tickLblPos val="nextTo"/>
        <c:crossAx val="6983462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041188206058765E-2"/>
          <c:y val="4.3092986226973419E-2"/>
          <c:w val="0.80764306370942562"/>
          <c:h val="0.89149090114941854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77997905730978445"/>
          <c:y val="0.62381205651014293"/>
          <c:w val="0.22002094269021655"/>
          <c:h val="0.35470347174048844"/>
        </c:manualLayout>
      </c:layout>
      <c:txPr>
        <a:bodyPr/>
        <a:lstStyle/>
        <a:p>
          <a:pPr rtl="0">
            <a:defRPr sz="1800" b="1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184892715804275"/>
          <c:y val="3.9523367211197098E-2"/>
          <c:w val="0.84968385578990269"/>
          <c:h val="0.83553665029820379"/>
        </c:manualLayout>
      </c:layout>
      <c:lineChart>
        <c:grouping val="standard"/>
        <c:ser>
          <c:idx val="0"/>
          <c:order val="0"/>
          <c:marker>
            <c:symbol val="circle"/>
            <c:size val="10"/>
          </c:marker>
          <c:dLbls>
            <c:dLbl>
              <c:idx val="0"/>
              <c:layout>
                <c:manualLayout>
                  <c:x val="1.7233788262466455E-2"/>
                  <c:y val="2.074736650169798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7428867407549192E-3"/>
                  <c:y val="3.410567576180705E-2"/>
                </c:manualLayout>
              </c:layout>
              <c:sp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6.8789720938031661E-4"/>
                  <c:y val="4.6607991247742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3880666643534772E-2"/>
                  <c:y val="4.895895713374684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0"/>
                  <c:y val="6.9352983096598347E-2"/>
                </c:manualLayout>
              </c:layout>
              <c:dLblPos val="r"/>
              <c:showVal val="1"/>
            </c:dLbl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"/>
            <c:showVal val="1"/>
          </c:dLbls>
          <c:cat>
            <c:numRef>
              <c:f>'Это нельзя удалять'!$C$168:$G$168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'Это нельзя удалять'!$C$162:$G$162</c:f>
              <c:numCache>
                <c:formatCode>#,##0.00</c:formatCode>
                <c:ptCount val="5"/>
                <c:pt idx="0">
                  <c:v>116141369.75</c:v>
                </c:pt>
                <c:pt idx="1">
                  <c:v>171169218.60000002</c:v>
                </c:pt>
                <c:pt idx="2">
                  <c:v>195258662.91</c:v>
                </c:pt>
                <c:pt idx="3">
                  <c:v>251728686.54999998</c:v>
                </c:pt>
                <c:pt idx="4">
                  <c:v>309714829.84999996</c:v>
                </c:pt>
              </c:numCache>
            </c:numRef>
          </c:val>
        </c:ser>
        <c:marker val="1"/>
        <c:axId val="65640320"/>
        <c:axId val="65641856"/>
      </c:lineChart>
      <c:catAx>
        <c:axId val="65640320"/>
        <c:scaling>
          <c:orientation val="minMax"/>
        </c:scaling>
        <c:axPos val="b"/>
        <c:numFmt formatCode="General" sourceLinked="1"/>
        <c:tickLblPos val="nextTo"/>
        <c:crossAx val="65641856"/>
        <c:crosses val="autoZero"/>
        <c:auto val="1"/>
        <c:lblAlgn val="ctr"/>
        <c:lblOffset val="100"/>
      </c:catAx>
      <c:valAx>
        <c:axId val="6564185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5640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ru-RU"/>
          </a:p>
        </c:txPr>
      </c:dTable>
    </c:plotArea>
    <c:legend>
      <c:legendPos val="r"/>
      <c:layout/>
    </c:legend>
    <c:plotVisOnly val="1"/>
    <c:dispBlanksAs val="gap"/>
  </c:chart>
  <c:spPr>
    <a:solidFill>
      <a:schemeClr val="bg1">
        <a:lumMod val="95000"/>
      </a:schemeClr>
    </a:solidFill>
  </c:spPr>
  <c:txPr>
    <a:bodyPr/>
    <a:lstStyle/>
    <a:p>
      <a:pPr>
        <a:defRPr sz="12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462312747170246"/>
          <c:y val="1.6842625912765287E-2"/>
          <c:w val="0.71329437901357995"/>
          <c:h val="0.79709547471952125"/>
        </c:manualLayout>
      </c:layout>
      <c:lineChart>
        <c:grouping val="standard"/>
        <c:ser>
          <c:idx val="0"/>
          <c:order val="0"/>
          <c:tx>
            <c:strRef>
              <c:f>'Это нельзя удалять'!$B$172</c:f>
              <c:strCache>
                <c:ptCount val="1"/>
                <c:pt idx="0">
                  <c:v>МОУ</c:v>
                </c:pt>
              </c:strCache>
            </c:strRef>
          </c:tx>
          <c:marker>
            <c:symbol val="circle"/>
            <c:size val="7"/>
          </c:marker>
          <c:dLbls>
            <c:dLbl>
              <c:idx val="1"/>
              <c:layout>
                <c:manualLayout>
                  <c:x val="-7.4370151889788638E-3"/>
                  <c:y val="3.057254673418757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3911003392556659E-2"/>
                  <c:y val="4.223921370706596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146398963006425E-2"/>
                  <c:y val="4.2239213707065966E-2"/>
                </c:manualLayout>
              </c:layout>
              <c:dLblPos val="r"/>
              <c:showVal val="1"/>
            </c:dLbl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dLblPos val="b"/>
            <c:showVal val="1"/>
          </c:dLbls>
          <c:cat>
            <c:numRef>
              <c:f>'Это нельзя удалять'!$C$168:$G$168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('Это нельзя удалять'!$C$172;'Это нельзя удалять'!$E$172;'Это нельзя удалять'!$G$172;'Это нельзя удалять'!$I$172;'Это нельзя удалять'!$K$172)</c:f>
              <c:numCache>
                <c:formatCode>#,##0.00</c:formatCode>
                <c:ptCount val="5"/>
                <c:pt idx="0">
                  <c:v>86322144.040000007</c:v>
                </c:pt>
                <c:pt idx="1">
                  <c:v>116140360.03</c:v>
                </c:pt>
                <c:pt idx="2">
                  <c:v>130069164.00999999</c:v>
                </c:pt>
                <c:pt idx="3">
                  <c:v>171409508.16999999</c:v>
                </c:pt>
                <c:pt idx="4">
                  <c:v>197587414.16999999</c:v>
                </c:pt>
              </c:numCache>
            </c:numRef>
          </c:val>
        </c:ser>
        <c:ser>
          <c:idx val="1"/>
          <c:order val="1"/>
          <c:tx>
            <c:strRef>
              <c:f>'Это нельзя удалять'!$B$173</c:f>
              <c:strCache>
                <c:ptCount val="1"/>
                <c:pt idx="0">
                  <c:v>МДОУ</c:v>
                </c:pt>
              </c:strCache>
            </c:strRef>
          </c:tx>
          <c:marker>
            <c:symbol val="circle"/>
            <c:size val="7"/>
          </c:marker>
          <c:dLbls>
            <c:dLbl>
              <c:idx val="3"/>
              <c:layout>
                <c:manualLayout>
                  <c:x val="-7.8073578999945534E-2"/>
                  <c:y val="-2.3572730277499482E-2"/>
                </c:manualLayout>
              </c:layout>
              <c:dLblPos val="r"/>
              <c:showVal val="1"/>
            </c:dLbl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dLblPos val="t"/>
            <c:showVal val="1"/>
          </c:dLbls>
          <c:cat>
            <c:numRef>
              <c:f>'Это нельзя удалять'!$C$168:$G$168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('Это нельзя удалять'!$C$173;'Это нельзя удалять'!$E$173;'Это нельзя удалять'!$G$173;'Это нельзя удалять'!$I$173;'Это нельзя удалять'!$K$173)</c:f>
              <c:numCache>
                <c:formatCode>#,##0.00</c:formatCode>
                <c:ptCount val="5"/>
                <c:pt idx="0">
                  <c:v>26988077.329999998</c:v>
                </c:pt>
                <c:pt idx="1">
                  <c:v>48095880.309999995</c:v>
                </c:pt>
                <c:pt idx="2">
                  <c:v>56332588.809999995</c:v>
                </c:pt>
                <c:pt idx="3">
                  <c:v>69012735.640000001</c:v>
                </c:pt>
                <c:pt idx="4">
                  <c:v>100666308.13999999</c:v>
                </c:pt>
              </c:numCache>
            </c:numRef>
          </c:val>
        </c:ser>
        <c:ser>
          <c:idx val="2"/>
          <c:order val="2"/>
          <c:tx>
            <c:strRef>
              <c:f>'Это нельзя удалять'!$B$174</c:f>
              <c:strCache>
                <c:ptCount val="1"/>
                <c:pt idx="0">
                  <c:v>МУ ДОП</c:v>
                </c:pt>
              </c:strCache>
            </c:strRef>
          </c:tx>
          <c:marker>
            <c:symbol val="circle"/>
            <c:size val="7"/>
          </c:marker>
          <c:dLbls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dLblPos val="t"/>
            <c:showVal val="1"/>
          </c:dLbls>
          <c:cat>
            <c:numRef>
              <c:f>'Это нельзя удалять'!$C$168:$G$168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('Это нельзя удалять'!$C$174;'Это нельзя удалять'!$E$174;'Это нельзя удалять'!$G$174;'Это нельзя удалять'!$I$174;'Это нельзя удалять'!$K$174)</c:f>
              <c:numCache>
                <c:formatCode>#,##0.00</c:formatCode>
                <c:ptCount val="5"/>
                <c:pt idx="0">
                  <c:v>2831148.38</c:v>
                </c:pt>
                <c:pt idx="1">
                  <c:v>6932978.2600000007</c:v>
                </c:pt>
                <c:pt idx="2">
                  <c:v>8856910.0899999943</c:v>
                </c:pt>
                <c:pt idx="3">
                  <c:v>11306442.739999993</c:v>
                </c:pt>
                <c:pt idx="4">
                  <c:v>11461107.539999994</c:v>
                </c:pt>
              </c:numCache>
            </c:numRef>
          </c:val>
        </c:ser>
        <c:marker val="1"/>
        <c:axId val="68715648"/>
        <c:axId val="68717184"/>
      </c:lineChart>
      <c:catAx>
        <c:axId val="68715648"/>
        <c:scaling>
          <c:orientation val="minMax"/>
        </c:scaling>
        <c:axPos val="b"/>
        <c:numFmt formatCode="General" sourceLinked="1"/>
        <c:tickLblPos val="nextTo"/>
        <c:crossAx val="68717184"/>
        <c:crosses val="autoZero"/>
        <c:auto val="1"/>
        <c:lblAlgn val="ctr"/>
        <c:lblOffset val="100"/>
      </c:catAx>
      <c:valAx>
        <c:axId val="6871718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8715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legend>
      <c:legendPos val="r"/>
      <c:layout>
        <c:manualLayout>
          <c:xMode val="edge"/>
          <c:yMode val="edge"/>
          <c:x val="0.87589277329915771"/>
          <c:y val="2.2101304242266935E-3"/>
          <c:w val="0.11799922499054602"/>
          <c:h val="0.25024706693561855"/>
        </c:manualLayout>
      </c:layout>
      <c:spPr>
        <a:effectLst>
          <a:glow rad="635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(свыше 10 млн.руб.) в муниципальных ОБЩЕОБРАЗОВАТЕЛЬНЫХ учреждениях Городского округа Балашиха за 2016 г.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'Р по Д Шк'!$C$3:$C$6</c:f>
              <c:strCache>
                <c:ptCount val="4"/>
                <c:pt idx="0">
                  <c:v>МАОУ "Лицей"</c:v>
                </c:pt>
                <c:pt idx="1">
                  <c:v>МАОУ СОШ № 14</c:v>
                </c:pt>
                <c:pt idx="2">
                  <c:v>МБОУ "Гимназия №1"</c:v>
                </c:pt>
                <c:pt idx="3">
                  <c:v>МАОУ "Земская гимназия"</c:v>
                </c:pt>
              </c:strCache>
            </c:strRef>
          </c:cat>
          <c:val>
            <c:numRef>
              <c:f>'Р по Д Шк'!$D$3:$D$6</c:f>
              <c:numCache>
                <c:formatCode>#,##0.00</c:formatCode>
                <c:ptCount val="4"/>
                <c:pt idx="0">
                  <c:v>23939439.609999999</c:v>
                </c:pt>
                <c:pt idx="1">
                  <c:v>14512051</c:v>
                </c:pt>
                <c:pt idx="2">
                  <c:v>11370875.199999994</c:v>
                </c:pt>
                <c:pt idx="3">
                  <c:v>10009132</c:v>
                </c:pt>
              </c:numCache>
            </c:numRef>
          </c:val>
        </c:ser>
        <c:shape val="cylinder"/>
        <c:axId val="69287936"/>
        <c:axId val="69289472"/>
        <c:axId val="0"/>
      </c:bar3DChart>
      <c:catAx>
        <c:axId val="69287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69289472"/>
        <c:crosses val="autoZero"/>
        <c:auto val="1"/>
        <c:lblAlgn val="ctr"/>
        <c:lblOffset val="100"/>
      </c:catAx>
      <c:valAx>
        <c:axId val="69289472"/>
        <c:scaling>
          <c:orientation val="minMax"/>
          <c:min val="100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6.3200843385529098E-3"/>
              <c:y val="0.46114541987114233"/>
            </c:manualLayout>
          </c:layout>
        </c:title>
        <c:numFmt formatCode="#,##0.00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28793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(от 5 млн.руб. до 10 млн.руб.) в муниципальных ОБЩЕОБРАЗОВАТЕЛЬНЫХ учреждениях Городского округа Балашиха за 2016 г.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'Р по Д Шк'!$C$7:$C$14</c:f>
              <c:strCache>
                <c:ptCount val="8"/>
                <c:pt idx="0">
                  <c:v>МБОУ "Школа № 29"</c:v>
                </c:pt>
                <c:pt idx="1">
                  <c:v>МАООУ СЛШ "Полянка"</c:v>
                </c:pt>
                <c:pt idx="2">
                  <c:v>МБОУ "Школа № 25"</c:v>
                </c:pt>
                <c:pt idx="3">
                  <c:v>МБОУ "Школа № 3"</c:v>
                </c:pt>
                <c:pt idx="4">
                  <c:v>МБОУ "Школа № 30"</c:v>
                </c:pt>
                <c:pt idx="5">
                  <c:v>МАОУ СОШ № 15</c:v>
                </c:pt>
                <c:pt idx="6">
                  <c:v>МБОУ "Школа № 20"</c:v>
                </c:pt>
                <c:pt idx="7">
                  <c:v>МАОУ Гимназия № 1</c:v>
                </c:pt>
              </c:strCache>
            </c:strRef>
          </c:cat>
          <c:val>
            <c:numRef>
              <c:f>'Р по Д Шк'!$D$7:$D$14</c:f>
              <c:numCache>
                <c:formatCode>#,##0.00</c:formatCode>
                <c:ptCount val="8"/>
                <c:pt idx="0">
                  <c:v>8530654.099999994</c:v>
                </c:pt>
                <c:pt idx="1">
                  <c:v>8421130.1899999939</c:v>
                </c:pt>
                <c:pt idx="2">
                  <c:v>7953563.0100000007</c:v>
                </c:pt>
                <c:pt idx="3">
                  <c:v>7803392.4900000002</c:v>
                </c:pt>
                <c:pt idx="4">
                  <c:v>5816249.4000000004</c:v>
                </c:pt>
                <c:pt idx="5">
                  <c:v>5788050.5</c:v>
                </c:pt>
                <c:pt idx="6">
                  <c:v>5433285.2800000003</c:v>
                </c:pt>
                <c:pt idx="7">
                  <c:v>5050240</c:v>
                </c:pt>
              </c:numCache>
            </c:numRef>
          </c:val>
        </c:ser>
        <c:shape val="cylinder"/>
        <c:axId val="69318912"/>
        <c:axId val="69320704"/>
        <c:axId val="0"/>
      </c:bar3DChart>
      <c:catAx>
        <c:axId val="69318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69320704"/>
        <c:crosses val="autoZero"/>
        <c:auto val="1"/>
        <c:lblAlgn val="ctr"/>
        <c:lblOffset val="100"/>
      </c:catAx>
      <c:valAx>
        <c:axId val="69320704"/>
        <c:scaling>
          <c:orientation val="minMax"/>
          <c:max val="10000000"/>
          <c:min val="50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6.4370201804319375E-3"/>
              <c:y val="0.42943022008904874"/>
            </c:manualLayout>
          </c:layout>
        </c:title>
        <c:numFmt formatCode="#,##0.00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9318912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(от 3 млн.руб. до 5 млн.руб.) в муниципальных ОБЩЕОБРАЗОВАТЕЛЬНЫХ учреждениях городского округа Балашиха за 2016 г.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4202602799650038"/>
          <c:y val="0.1556666666666667"/>
          <c:w val="0.84269619422572173"/>
          <c:h val="0.6038517060367456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cat>
            <c:strRef>
              <c:f>'Р по Д Шк'!$C$15:$C$24</c:f>
              <c:strCache>
                <c:ptCount val="10"/>
                <c:pt idx="0">
                  <c:v>МБОУ "Школа № 31"</c:v>
                </c:pt>
                <c:pt idx="1">
                  <c:v>МБОУ "Школа № 22"</c:v>
                </c:pt>
                <c:pt idx="2">
                  <c:v>МБОУ "Школа № 2"</c:v>
                </c:pt>
                <c:pt idx="3">
                  <c:v>МБОУ "Школа № 18"</c:v>
                </c:pt>
                <c:pt idx="4">
                  <c:v>МБОУ Гимназия № 9</c:v>
                </c:pt>
                <c:pt idx="5">
                  <c:v>МБОУ СОШ № 8</c:v>
                </c:pt>
                <c:pt idx="6">
                  <c:v>МБОУ "Школа № 26"</c:v>
                </c:pt>
                <c:pt idx="7">
                  <c:v>МБОУ СОШ № 7 с УИОП</c:v>
                </c:pt>
                <c:pt idx="8">
                  <c:v>МБОУ "Гимназия № 5" </c:v>
                </c:pt>
                <c:pt idx="9">
                  <c:v>МБОУ "Школа № 27"</c:v>
                </c:pt>
              </c:strCache>
            </c:strRef>
          </c:cat>
          <c:val>
            <c:numRef>
              <c:f>'Р по Д Шк'!$D$15:$D$24</c:f>
              <c:numCache>
                <c:formatCode>#,##0.00</c:formatCode>
                <c:ptCount val="10"/>
                <c:pt idx="0">
                  <c:v>4280829.26</c:v>
                </c:pt>
                <c:pt idx="1">
                  <c:v>4050471.68</c:v>
                </c:pt>
                <c:pt idx="2">
                  <c:v>3943896.67</c:v>
                </c:pt>
                <c:pt idx="3">
                  <c:v>3829000.23</c:v>
                </c:pt>
                <c:pt idx="4">
                  <c:v>3506831.02</c:v>
                </c:pt>
                <c:pt idx="5">
                  <c:v>3474411.01</c:v>
                </c:pt>
                <c:pt idx="6">
                  <c:v>3269192</c:v>
                </c:pt>
                <c:pt idx="7">
                  <c:v>3263717.08</c:v>
                </c:pt>
                <c:pt idx="8">
                  <c:v>3065899.86</c:v>
                </c:pt>
                <c:pt idx="9">
                  <c:v>3046957.66</c:v>
                </c:pt>
              </c:numCache>
            </c:numRef>
          </c:val>
        </c:ser>
        <c:shape val="cylinder"/>
        <c:axId val="69337856"/>
        <c:axId val="69339392"/>
        <c:axId val="0"/>
      </c:bar3DChart>
      <c:catAx>
        <c:axId val="69337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69339392"/>
        <c:crosses val="autoZero"/>
        <c:auto val="1"/>
        <c:lblAlgn val="ctr"/>
        <c:lblOffset val="100"/>
      </c:catAx>
      <c:valAx>
        <c:axId val="69339392"/>
        <c:scaling>
          <c:orientation val="minMax"/>
          <c:max val="5000000"/>
          <c:min val="30000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2.6230752405949277E-2"/>
              <c:y val="0.28261942257217826"/>
            </c:manualLayout>
          </c:layout>
        </c:title>
        <c:numFmt formatCode="#,##0.00" sourceLinked="1"/>
        <c:majorTickMark val="none"/>
        <c:tickLblPos val="nextTo"/>
        <c:crossAx val="69337856"/>
        <c:crosses val="autoZero"/>
        <c:crossBetween val="between"/>
      </c:valAx>
    </c:plotArea>
    <c:plotVisOnly val="1"/>
    <c:dispBlanksAs val="gap"/>
  </c:chart>
  <c:spPr>
    <a:solidFill>
      <a:schemeClr val="accent5">
        <a:lumMod val="20000"/>
        <a:lumOff val="80000"/>
        <a:alpha val="57000"/>
      </a:schemeClr>
    </a:solidFill>
  </c:spPr>
  <c:txPr>
    <a:bodyPr/>
    <a:lstStyle/>
    <a:p>
      <a:pPr>
        <a:defRPr sz="14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>
                <a:solidFill>
                  <a:srgbClr val="002060"/>
                </a:solidFill>
              </a:rPr>
              <a:t>РЕЙТИНГ дохода от платных образовательных услуг </a:t>
            </a:r>
            <a:r>
              <a:rPr lang="ru-RU" dirty="0" smtClean="0">
                <a:solidFill>
                  <a:srgbClr val="002060"/>
                </a:solidFill>
              </a:rPr>
              <a:t>(менее </a:t>
            </a:r>
            <a:r>
              <a:rPr lang="ru-RU" dirty="0">
                <a:solidFill>
                  <a:srgbClr val="002060"/>
                </a:solidFill>
              </a:rPr>
              <a:t>3 </a:t>
            </a:r>
            <a:r>
              <a:rPr lang="ru-RU" dirty="0" err="1">
                <a:solidFill>
                  <a:srgbClr val="002060"/>
                </a:solidFill>
              </a:rPr>
              <a:t>млн.руб</a:t>
            </a:r>
            <a:r>
              <a:rPr lang="ru-RU" dirty="0">
                <a:solidFill>
                  <a:srgbClr val="002060"/>
                </a:solidFill>
              </a:rPr>
              <a:t>.) в муниципальных ОБЩЕОБРАЗОВАТЕЛЬНЫХ учреждениях городского округа Балашиха за 2016 г.</a:t>
            </a:r>
          </a:p>
        </c:rich>
      </c:tx>
      <c:layout>
        <c:manualLayout>
          <c:xMode val="edge"/>
          <c:yMode val="edge"/>
          <c:x val="0.11145109459202118"/>
          <c:y val="2.8417918534405166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8.8350670479844434E-2"/>
          <c:y val="0.17787573299209961"/>
          <c:w val="0.86694522520593564"/>
          <c:h val="0.4962148973441855"/>
        </c:manualLayout>
      </c:layout>
      <c:bar3DChart>
        <c:barDir val="col"/>
        <c:grouping val="clustered"/>
        <c:ser>
          <c:idx val="0"/>
          <c:order val="0"/>
          <c:cat>
            <c:strRef>
              <c:f>'Р по Д Шк'!$C$25:$C$49</c:f>
              <c:strCache>
                <c:ptCount val="25"/>
                <c:pt idx="0">
                  <c:v>МБОУ "Школа № 21"</c:v>
                </c:pt>
                <c:pt idx="1">
                  <c:v>МБОУ "Школа № 12"</c:v>
                </c:pt>
                <c:pt idx="2">
                  <c:v>МБОУ "Школа № 32"</c:v>
                </c:pt>
                <c:pt idx="3">
                  <c:v>МАОУ СОШ № 3</c:v>
                </c:pt>
                <c:pt idx="4">
                  <c:v>МБОУ СОШ № 4</c:v>
                </c:pt>
                <c:pt idx="5">
                  <c:v>МБОУ Гимназия № 2</c:v>
                </c:pt>
                <c:pt idx="6">
                  <c:v>МБОУ СОШ №11 с углубленным изучением отдельных предметов</c:v>
                </c:pt>
                <c:pt idx="7">
                  <c:v>МАОУ Гимназия № 11</c:v>
                </c:pt>
                <c:pt idx="8">
                  <c:v>МАОУ СОШ № 5</c:v>
                </c:pt>
                <c:pt idx="9">
                  <c:v>МБОУ НШ № 13</c:v>
                </c:pt>
                <c:pt idx="10">
                  <c:v>МБОУ "Салтыковская гимназия"</c:v>
                </c:pt>
                <c:pt idx="11">
                  <c:v>МБОУ "Школа № 23"</c:v>
                </c:pt>
                <c:pt idx="12">
                  <c:v>МБОУ СОШ № 10</c:v>
                </c:pt>
                <c:pt idx="13">
                  <c:v>МБОУ СОШ № 12</c:v>
                </c:pt>
                <c:pt idx="14">
                  <c:v>МБОУ СОШ № 6</c:v>
                </c:pt>
                <c:pt idx="15">
                  <c:v>МБОУ "Лицей"</c:v>
                </c:pt>
                <c:pt idx="16">
                  <c:v>МБОУ "Школа № 1" </c:v>
                </c:pt>
                <c:pt idx="17">
                  <c:v>МБОУ "Школа № 17"</c:v>
                </c:pt>
                <c:pt idx="18">
                  <c:v>МБОУ "Школа № 9"</c:v>
                </c:pt>
                <c:pt idx="19">
                  <c:v>МБОУ "Школа № 16"</c:v>
                </c:pt>
                <c:pt idx="20">
                  <c:v>МБОУ "Белоусовская школа"</c:v>
                </c:pt>
                <c:pt idx="21">
                  <c:v>МБОУ "Школа № 15"</c:v>
                </c:pt>
                <c:pt idx="22">
                  <c:v>МАОУ "Гимназия №3"</c:v>
                </c:pt>
                <c:pt idx="23">
                  <c:v>МБОУ "Школа № 24"</c:v>
                </c:pt>
                <c:pt idx="24">
                  <c:v>МБОУ "Школа № 19"</c:v>
                </c:pt>
              </c:strCache>
            </c:strRef>
          </c:cat>
          <c:val>
            <c:numRef>
              <c:f>'Р по Д Шк'!$D$25:$D$49</c:f>
              <c:numCache>
                <c:formatCode>#,##0.00</c:formatCode>
                <c:ptCount val="25"/>
                <c:pt idx="0">
                  <c:v>2914789</c:v>
                </c:pt>
                <c:pt idx="1">
                  <c:v>2884715.1</c:v>
                </c:pt>
                <c:pt idx="2">
                  <c:v>2795725.11</c:v>
                </c:pt>
                <c:pt idx="3">
                  <c:v>2733770</c:v>
                </c:pt>
                <c:pt idx="4">
                  <c:v>2674854.08</c:v>
                </c:pt>
                <c:pt idx="5">
                  <c:v>2448730</c:v>
                </c:pt>
                <c:pt idx="6">
                  <c:v>2420996.19</c:v>
                </c:pt>
                <c:pt idx="7">
                  <c:v>2370453.23</c:v>
                </c:pt>
                <c:pt idx="8">
                  <c:v>2343670</c:v>
                </c:pt>
                <c:pt idx="9">
                  <c:v>2198700</c:v>
                </c:pt>
                <c:pt idx="10">
                  <c:v>2055948.74</c:v>
                </c:pt>
                <c:pt idx="11">
                  <c:v>2016604.6700000006</c:v>
                </c:pt>
                <c:pt idx="12">
                  <c:v>2015106.98</c:v>
                </c:pt>
                <c:pt idx="13">
                  <c:v>1937051.92</c:v>
                </c:pt>
                <c:pt idx="14">
                  <c:v>1819947</c:v>
                </c:pt>
                <c:pt idx="15">
                  <c:v>1641185.9</c:v>
                </c:pt>
                <c:pt idx="16">
                  <c:v>1565242.98</c:v>
                </c:pt>
                <c:pt idx="17">
                  <c:v>1336157.6800000006</c:v>
                </c:pt>
                <c:pt idx="18">
                  <c:v>1271654.81</c:v>
                </c:pt>
                <c:pt idx="19">
                  <c:v>1267815.94</c:v>
                </c:pt>
                <c:pt idx="20">
                  <c:v>1207221.46</c:v>
                </c:pt>
                <c:pt idx="21">
                  <c:v>1116546.8500000001</c:v>
                </c:pt>
                <c:pt idx="22">
                  <c:v>814650.5</c:v>
                </c:pt>
                <c:pt idx="23">
                  <c:v>735198.77999999945</c:v>
                </c:pt>
                <c:pt idx="24">
                  <c:v>641408</c:v>
                </c:pt>
              </c:numCache>
            </c:numRef>
          </c:val>
        </c:ser>
        <c:shape val="cylinder"/>
        <c:axId val="69393024"/>
        <c:axId val="68952448"/>
        <c:axId val="0"/>
      </c:bar3DChart>
      <c:catAx>
        <c:axId val="69393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68952448"/>
        <c:crosses val="autoZero"/>
        <c:auto val="1"/>
        <c:lblAlgn val="ctr"/>
        <c:lblOffset val="100"/>
      </c:catAx>
      <c:valAx>
        <c:axId val="68952448"/>
        <c:scaling>
          <c:orientation val="minMax"/>
          <c:max val="30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4.7063793210870578E-2"/>
              <c:y val="0.22321894611440546"/>
            </c:manualLayout>
          </c:layout>
        </c:title>
        <c:numFmt formatCode="#,##0.00" sourceLinked="1"/>
        <c:majorTickMark val="none"/>
        <c:tickLblPos val="nextTo"/>
        <c:crossAx val="69393024"/>
        <c:crosses val="autoZero"/>
        <c:crossBetween val="between"/>
      </c:valAx>
      <c:spPr>
        <a:solidFill>
          <a:schemeClr val="bg1">
            <a:lumMod val="85000"/>
            <a:alpha val="13000"/>
          </a:schemeClr>
        </a:solidFill>
      </c:spPr>
    </c:plotArea>
    <c:plotVisOnly val="1"/>
    <c:dispBlanksAs val="gap"/>
  </c:chart>
  <c:spPr>
    <a:solidFill>
      <a:schemeClr val="accent6">
        <a:lumMod val="20000"/>
        <a:lumOff val="80000"/>
        <a:alpha val="38000"/>
      </a:schemeClr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РЕЙТИНГ дохода от платных образовательных услуг (свыше 3 млн.руб.) в муниципальных ДОШКОЛЬНЫХ образовательных учреждениях Городского округа Балашиха за 2016 г.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710866141732284"/>
          <c:y val="0.17098041127843994"/>
          <c:w val="0.81360903800068518"/>
          <c:h val="0.7318859219169972"/>
        </c:manualLayout>
      </c:layout>
      <c:bar3DChart>
        <c:barDir val="col"/>
        <c:grouping val="clustered"/>
        <c:ser>
          <c:idx val="0"/>
          <c:order val="0"/>
          <c:cat>
            <c:strRef>
              <c:f>'Р по Д доу'!$C$3:$C$5</c:f>
              <c:strCache>
                <c:ptCount val="3"/>
                <c:pt idx="0">
                  <c:v>МАДОУ № 18 </c:v>
                </c:pt>
                <c:pt idx="1">
                  <c:v>МАДОУ "Детский сад № 49"</c:v>
                </c:pt>
                <c:pt idx="2">
                  <c:v>МАДОУ  д/с № 19</c:v>
                </c:pt>
              </c:strCache>
            </c:strRef>
          </c:cat>
          <c:val>
            <c:numRef>
              <c:f>'Р по Д доу'!$D$3:$D$5</c:f>
              <c:numCache>
                <c:formatCode>#,##0.00</c:formatCode>
                <c:ptCount val="3"/>
                <c:pt idx="0">
                  <c:v>4070307.9</c:v>
                </c:pt>
                <c:pt idx="1">
                  <c:v>3895858.52</c:v>
                </c:pt>
                <c:pt idx="2">
                  <c:v>3344360</c:v>
                </c:pt>
              </c:numCache>
            </c:numRef>
          </c:val>
        </c:ser>
        <c:shape val="cylinder"/>
        <c:axId val="68981888"/>
        <c:axId val="68983424"/>
        <c:axId val="0"/>
      </c:bar3DChart>
      <c:catAx>
        <c:axId val="68981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8983424"/>
        <c:crosses val="autoZero"/>
        <c:auto val="1"/>
        <c:lblAlgn val="ctr"/>
        <c:lblOffset val="100"/>
      </c:catAx>
      <c:valAx>
        <c:axId val="68983424"/>
        <c:scaling>
          <c:orientation val="minMax"/>
          <c:min val="3000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Доход 2016 г., руб.</a:t>
                </a:r>
              </a:p>
            </c:rich>
          </c:tx>
          <c:layout>
            <c:manualLayout>
              <c:xMode val="edge"/>
              <c:yMode val="edge"/>
              <c:x val="1.5025867853474838E-2"/>
              <c:y val="0.48345553266722752"/>
            </c:manualLayout>
          </c:layout>
        </c:title>
        <c:numFmt formatCode="#,##0.00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8981888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0.09091</cdr:x>
      <cdr:y>0.86154</cdr:y>
    </cdr:from>
    <cdr:to>
      <cdr:x>0.95258</cdr:x>
      <cdr:y>0.97331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5818" y="4000528"/>
          <a:ext cx="7448246" cy="519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Итого  по отрасли:    </a:t>
          </a:r>
          <a:r>
            <a: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309 714 829,85 руб</a:t>
          </a:r>
          <a:r>
            <a: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3.xml"/><Relationship Id="rId4" Type="http://schemas.openxmlformats.org/officeDocument/2006/relationships/package" Target="../embeddings/_____Microsoft_Office_Excel1.xlsx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4605" y="0"/>
            <a:ext cx="91953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53650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реализации платных образовательных услуг </a:t>
            </a:r>
            <a:b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муниципальных образовательных учреждениях </a:t>
            </a:r>
            <a:b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r>
              <a:rPr lang="ru-RU" b="1" dirty="0" err="1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Балашиха</a:t>
            </a:r>
            <a: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2016 год</a:t>
            </a:r>
            <a:endParaRPr lang="ru-RU" b="1" dirty="0">
              <a:ln>
                <a:solidFill>
                  <a:schemeClr val="accent1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4886" y="5357826"/>
            <a:ext cx="1705495" cy="119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741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3758019"/>
              </p:ext>
            </p:extLst>
          </p:nvPr>
        </p:nvGraphicFramePr>
        <p:xfrm>
          <a:off x="179512" y="332656"/>
          <a:ext cx="8640961" cy="625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9318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0065135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46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4008910"/>
              </p:ext>
            </p:extLst>
          </p:nvPr>
        </p:nvGraphicFramePr>
        <p:xfrm>
          <a:off x="27544" y="0"/>
          <a:ext cx="9116456" cy="670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0123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0"/>
            <a:ext cx="943304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2649" y="227687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Муниципальные </a:t>
            </a:r>
            <a:r>
              <a:rPr lang="ru-RU" sz="4000" b="1" dirty="0" smtClean="0">
                <a:solidFill>
                  <a:srgbClr val="C00000"/>
                </a:solidFill>
              </a:rPr>
              <a:t>ДОШКОЛЬНЫЕ </a:t>
            </a:r>
            <a:r>
              <a:rPr lang="ru-RU" sz="4000" b="1" dirty="0" smtClean="0">
                <a:solidFill>
                  <a:srgbClr val="002060"/>
                </a:solidFill>
              </a:rPr>
              <a:t>образовательные учреждения Городского округа Балашиха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2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5290777"/>
              </p:ext>
            </p:extLst>
          </p:nvPr>
        </p:nvGraphicFramePr>
        <p:xfrm>
          <a:off x="7937" y="116632"/>
          <a:ext cx="9128125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629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3664189"/>
              </p:ext>
            </p:extLst>
          </p:nvPr>
        </p:nvGraphicFramePr>
        <p:xfrm>
          <a:off x="55562" y="188640"/>
          <a:ext cx="9032875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4459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7411527"/>
              </p:ext>
            </p:extLst>
          </p:nvPr>
        </p:nvGraphicFramePr>
        <p:xfrm>
          <a:off x="179511" y="260648"/>
          <a:ext cx="8856985" cy="631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03179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8021839"/>
              </p:ext>
            </p:extLst>
          </p:nvPr>
        </p:nvGraphicFramePr>
        <p:xfrm>
          <a:off x="0" y="116632"/>
          <a:ext cx="8951739" cy="6595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13433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3029111"/>
              </p:ext>
            </p:extLst>
          </p:nvPr>
        </p:nvGraphicFramePr>
        <p:xfrm>
          <a:off x="323528" y="332656"/>
          <a:ext cx="8424936" cy="6172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02428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0"/>
            <a:ext cx="943304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06432" y="2132856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Муниципальные учреждения </a:t>
            </a:r>
            <a:r>
              <a:rPr lang="ru-RU" sz="4000" b="1" dirty="0">
                <a:solidFill>
                  <a:srgbClr val="C00000"/>
                </a:solidFill>
              </a:rPr>
              <a:t>ДОПОЛНИТЕЛЬНОГО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образования </a:t>
            </a:r>
            <a:r>
              <a:rPr lang="ru-RU" sz="4000" b="1" dirty="0" smtClean="0">
                <a:solidFill>
                  <a:srgbClr val="002060"/>
                </a:solidFill>
              </a:rPr>
              <a:t>Городского </a:t>
            </a:r>
            <a:r>
              <a:rPr lang="ru-RU" sz="4000" b="1" dirty="0">
                <a:solidFill>
                  <a:srgbClr val="002060"/>
                </a:solidFill>
              </a:rPr>
              <a:t>округа Балашиха</a:t>
            </a:r>
          </a:p>
          <a:p>
            <a:pPr algn="ctr"/>
            <a:r>
              <a:rPr lang="ru-RU" sz="5000" b="1" dirty="0" smtClean="0">
                <a:solidFill>
                  <a:srgbClr val="002060"/>
                </a:solidFill>
              </a:rPr>
              <a:t> </a:t>
            </a:r>
            <a:endParaRPr lang="ru-RU" sz="5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13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98304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Постановлением Правительства РФ от 1 августа 2013 года №706 «Об утверждении Правил оказания платных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образовательных услуг»;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«Порядком предоставления платных дополнительных образовательных услуг государственными образовательными учреждениями Московской области и муниципальными образовательными учреждениями в Московской области», утвержденным приказом Министерством образования Московской области от 10.07.2007г. №1254.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платных образовательных услуг в муниципальных образовательных учреждениях реализуется в соответствии с нормативно-правовыми документами: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9048028"/>
              </p:ext>
            </p:extLst>
          </p:nvPr>
        </p:nvGraphicFramePr>
        <p:xfrm>
          <a:off x="323528" y="260648"/>
          <a:ext cx="8496944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58382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80491" cy="6964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8665" y="476672"/>
            <a:ext cx="8356044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3223853"/>
            <a:ext cx="3369239" cy="33692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805" y="476672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C00000"/>
                </a:solidFill>
              </a:rPr>
              <a:t>2</a:t>
            </a:r>
            <a:r>
              <a:rPr lang="ru-RU" sz="3200" b="1" u="sng" dirty="0" smtClean="0">
                <a:solidFill>
                  <a:srgbClr val="C00000"/>
                </a:solidFill>
              </a:rPr>
              <a:t> показатель  </a:t>
            </a:r>
            <a:r>
              <a:rPr lang="ru-RU" sz="3200" b="1" dirty="0" smtClean="0">
                <a:solidFill>
                  <a:srgbClr val="002060"/>
                </a:solidFill>
              </a:rPr>
              <a:t>«Соотношение количества </a:t>
            </a:r>
            <a:r>
              <a:rPr lang="ru-RU" sz="3200" b="1" dirty="0" err="1" smtClean="0">
                <a:solidFill>
                  <a:srgbClr val="002060"/>
                </a:solidFill>
              </a:rPr>
              <a:t>человеко-посещений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платных образовательных услуг </a:t>
            </a:r>
            <a:r>
              <a:rPr lang="ru-RU" sz="3200" b="1" dirty="0" smtClean="0">
                <a:solidFill>
                  <a:srgbClr val="002060"/>
                </a:solidFill>
              </a:rPr>
              <a:t>к </a:t>
            </a:r>
            <a:r>
              <a:rPr lang="ru-RU" sz="3200" b="1" dirty="0" smtClean="0">
                <a:solidFill>
                  <a:srgbClr val="002060"/>
                </a:solidFill>
              </a:rPr>
              <a:t>общему количеству </a:t>
            </a:r>
            <a:r>
              <a:rPr lang="ru-RU" sz="3200" b="1" dirty="0" smtClean="0">
                <a:solidFill>
                  <a:srgbClr val="002060"/>
                </a:solidFill>
              </a:rPr>
              <a:t>обучающихся в муниципальных образовательных учреждениях Городского округа Балашиха за 2016 год»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547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18" y="0"/>
            <a:ext cx="9252519" cy="69150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13690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МОУ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122" y="1934758"/>
            <a:ext cx="5775748" cy="415853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398033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6452062"/>
              </p:ext>
            </p:extLst>
          </p:nvPr>
        </p:nvGraphicFramePr>
        <p:xfrm>
          <a:off x="323528" y="260650"/>
          <a:ext cx="8352927" cy="6766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864096"/>
                <a:gridCol w="2376264"/>
                <a:gridCol w="1368152"/>
                <a:gridCol w="1152128"/>
                <a:gridCol w="2232247"/>
              </a:tblGrid>
              <a:tr h="86409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ОБЩЕОБРАЗОВАТЕЛЬНЫХ учреждениях  Городского округа Балашиха за  2016 г </a:t>
                      </a:r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(свыше 50 %)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4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Территориальная принадлежность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МАОУ "Лицей"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502,87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Ж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МАОУ СОШ № 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2570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226,63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5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МАОУ "Земская гимназия"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137,01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Ж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НШ № 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114,78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"Гимназия №1"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98,83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3"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97,64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25"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88,98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5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22"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84,88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23"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77,31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Ж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МАОУ Гимназия №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76,08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МАООУ СЛШ "Полянка"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426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73,94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МАОУ СОШ № 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63,34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20"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61,81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18"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61,17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0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1097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56,61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9801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299493"/>
              </p:ext>
            </p:extLst>
          </p:nvPr>
        </p:nvGraphicFramePr>
        <p:xfrm>
          <a:off x="179512" y="116630"/>
          <a:ext cx="8856984" cy="6995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113"/>
                <a:gridCol w="825310"/>
                <a:gridCol w="2926099"/>
                <a:gridCol w="1350507"/>
                <a:gridCol w="1500563"/>
                <a:gridCol w="1954392"/>
              </a:tblGrid>
              <a:tr h="107836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ОБЩЕОБРАЗОВАТЕЛЬНЫХ учреждениях  Городского округа Балашиха за  2016 г </a:t>
                      </a:r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(от 25% до 50%)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2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Территориальная принадлежность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6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</a:t>
                      </a:r>
                      <a:r>
                        <a:rPr lang="ru-RU" sz="1600" u="none" strike="noStrike" dirty="0" err="1">
                          <a:effectLst/>
                        </a:rPr>
                        <a:t>Салтыковская</a:t>
                      </a:r>
                      <a:r>
                        <a:rPr lang="ru-RU" sz="1600" u="none" strike="noStrike" dirty="0">
                          <a:effectLst/>
                        </a:rPr>
                        <a:t> гимназия"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43,52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Ж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Гимназия № 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41,53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92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29"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41,50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31"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41,25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"Лицей"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39,11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СОШ № 7 с УИОП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38,42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"Гимназия № 5"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858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35,66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15"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35,40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19"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33,67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СОШ № 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33,07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МАОУ СОШ № 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31,79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СОШ № 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30,85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12"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29,49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СОШ № 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1186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28,92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1"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880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28,30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4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СОШ № 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1408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25,00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83" marR="6083" marT="60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0869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7137561"/>
              </p:ext>
            </p:extLst>
          </p:nvPr>
        </p:nvGraphicFramePr>
        <p:xfrm>
          <a:off x="179513" y="260644"/>
          <a:ext cx="8712966" cy="6848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873"/>
                <a:gridCol w="715238"/>
                <a:gridCol w="3168352"/>
                <a:gridCol w="1296144"/>
                <a:gridCol w="1296144"/>
                <a:gridCol w="1944215"/>
              </a:tblGrid>
              <a:tr h="108012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ОБЩЕОБРАЗОВАТЕЛЬНЫХ учреждениях  городского округа Балашиха за  2016 г </a:t>
                      </a:r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(до 25%)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Территориальная принадлежность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17"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24,45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27"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23,83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2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СОШ №11 с углубленным изучением отдельных предметов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23,35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32"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242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22,28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МБОУ "</a:t>
                      </a:r>
                      <a:r>
                        <a:rPr lang="ru-RU" sz="1600" u="none" strike="noStrike" dirty="0" err="1">
                          <a:effectLst/>
                        </a:rPr>
                        <a:t>Белоусовская</a:t>
                      </a:r>
                      <a:r>
                        <a:rPr lang="ru-RU" sz="1600" u="none" strike="noStrike" dirty="0">
                          <a:effectLst/>
                        </a:rPr>
                        <a:t> школа"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21,34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26"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19,65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Гимназия № 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1189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19,51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СОШ № 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1173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16,79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МБОУ "Школа № 21"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МАОУ Гимназия № 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15,09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МАОУ СОШ № 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1742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30"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13,71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24"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692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10,12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9"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1063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МБОУ "Школа № 16"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9,64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8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МАОУ "Гимназия №3"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6,83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9147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18" y="0"/>
            <a:ext cx="9252519" cy="69150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13690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МДОУ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122" y="1934758"/>
            <a:ext cx="5775748" cy="415853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1463680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5767645"/>
              </p:ext>
            </p:extLst>
          </p:nvPr>
        </p:nvGraphicFramePr>
        <p:xfrm>
          <a:off x="107504" y="260642"/>
          <a:ext cx="8784976" cy="6784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85"/>
                <a:gridCol w="969607"/>
                <a:gridCol w="3447957"/>
                <a:gridCol w="1291418"/>
                <a:gridCol w="919455"/>
                <a:gridCol w="1688454"/>
              </a:tblGrid>
              <a:tr h="104889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ДОШКОЛЬНЫХ образовательных учреждениях  Городского округа Балашиха за  2016 г </a:t>
                      </a:r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(свыше </a:t>
                      </a:r>
                      <a:r>
                        <a:rPr lang="ru-RU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100%)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Территориальная принадлежность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МАДОУ  Д/С № 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400,63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МБДОУ детский сад № 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210,26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МАДОУ  детский сад № 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173,94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МАДОУ № 18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169,85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МБДОУ детский сад  № 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138,69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МБДОУ "Детский сад № 45"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138,46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МБДОУ детский сад № 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131,36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МАДОУ детский сад № 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121,56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МАДОУ № Д/С №14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121,05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2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МБДОУ- ЦРР- детский сад № 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118,43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МАДОУ  д/с № 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114,64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МАДОУ № 26 «Улыбка»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111,90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МАДОУ "Детский сад № 49"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108,70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МБДОУ детский сад №1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107,23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МАДОУ № 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102,41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Ж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МБДОУ детский сад №4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91" marR="6191" marT="61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0386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1876955"/>
              </p:ext>
            </p:extLst>
          </p:nvPr>
        </p:nvGraphicFramePr>
        <p:xfrm>
          <a:off x="107504" y="153218"/>
          <a:ext cx="8928993" cy="6790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617"/>
                <a:gridCol w="953519"/>
                <a:gridCol w="1868825"/>
                <a:gridCol w="1506450"/>
                <a:gridCol w="1665287"/>
                <a:gridCol w="2664295"/>
              </a:tblGrid>
              <a:tr h="32341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ДОШКОЛЬНЫХ образовательных учреждениях  Городского округа Балашиха за  2016 г </a:t>
                      </a:r>
                      <a:r>
                        <a:rPr lang="ru-RU" sz="105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(свыше 50%)</a:t>
                      </a:r>
                      <a:endParaRPr lang="ru-RU" sz="105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4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Территориальная 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Ж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№ 31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118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98,31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3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Ж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МАДОУ д/с № 22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179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158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88,27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Ж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детский сад № 29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270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87,04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8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д/с №5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190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154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81,05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"Детский сад № 46"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80,33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4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"Детский сад № 37"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302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78,15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8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д/с №15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274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206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75,18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МАДОУ "Детский сад № 54"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175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74,79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д/с № 23 ЦРР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459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341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74,29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детский сад № 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303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221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72,94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ЦРР - д/с №28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161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117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72,67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8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№2 «Вишенка»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71,54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10"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71,43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Детский сад № 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66,91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16"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143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66,43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3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8"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64,00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детский сад № 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147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63,95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МБДОУ детский сад  № 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188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62,67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22"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151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61,59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38"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216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59,72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48"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141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59,00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36"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305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179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58,69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1"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249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141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56,63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детский сад  № 24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160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56,25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31"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365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205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56,16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14"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295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165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55,93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40"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165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55,76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8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МАДОУ д/с  № 25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311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55,63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6"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83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55,33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8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Ж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МАДОУ д/с № 33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196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101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51,53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МБДОУ "Детский сад № 20"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372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188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50,54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993" marR="2993" marT="299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4489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0003711"/>
              </p:ext>
            </p:extLst>
          </p:nvPr>
        </p:nvGraphicFramePr>
        <p:xfrm>
          <a:off x="107504" y="116624"/>
          <a:ext cx="8928991" cy="707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178"/>
                <a:gridCol w="1144974"/>
                <a:gridCol w="3384376"/>
                <a:gridCol w="792088"/>
                <a:gridCol w="864096"/>
                <a:gridCol w="2520279"/>
              </a:tblGrid>
              <a:tr h="60454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ДОШКОЛЬНЫХ образовательных учреждениях  Городского округа Балашиха за  2016 г </a:t>
                      </a:r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(от 25% до 50%)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Территориальная принадлежность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"Детский сад № 32"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48,97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41"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47,47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"Детский сад № 34"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46,69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"Детский сад № 7"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"Детский сад № 18"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Ж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МАДОУ № 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46,25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МАДОУ "Детский сад № 52"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46,08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25"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45,83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МАДОУ  "Детский сад № 26"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45,61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"Детский сад № 17"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44,59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51"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44,55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МАДОУ "Детский сад № 53"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42,17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МАДОУ "Детский сад № 55"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41,53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МАДОУ д/с № 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36,32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"Детский сад № 33"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35,58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"Детский сад № 24"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35,24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5"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34,29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9"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33,97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Ж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МБДОУ центр развития ребенка-детский сад №21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23"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33,21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30"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Ж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детский сад № 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32,94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МАДОУ "Детский сад № 50"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32,58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44"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32,14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13"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30,54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19"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30,39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"Детский сад № 3"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28,53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Ж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МБДОУ детский сад № 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26,01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68" marR="4168" marT="41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957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3918746"/>
              </p:ext>
            </p:extLst>
          </p:nvPr>
        </p:nvGraphicFramePr>
        <p:xfrm>
          <a:off x="287524" y="1265858"/>
          <a:ext cx="84249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99592" y="5589240"/>
            <a:ext cx="763284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8064896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2574377"/>
              </p:ext>
            </p:extLst>
          </p:nvPr>
        </p:nvGraphicFramePr>
        <p:xfrm>
          <a:off x="142844" y="1785926"/>
          <a:ext cx="86439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18864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от реализации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платных образовательных услуг в 2016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266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2735060"/>
              </p:ext>
            </p:extLst>
          </p:nvPr>
        </p:nvGraphicFramePr>
        <p:xfrm>
          <a:off x="251518" y="260648"/>
          <a:ext cx="8640961" cy="6267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173"/>
                <a:gridCol w="982215"/>
                <a:gridCol w="2864094"/>
                <a:gridCol w="1296144"/>
                <a:gridCol w="1152128"/>
                <a:gridCol w="1872207"/>
              </a:tblGrid>
              <a:tr h="13323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ДОШКОЛЬНЫХ образовательных учреждениях  Городского округа Балашиха за  2016 г </a:t>
                      </a:r>
                      <a:r>
                        <a:rPr lang="ru-RU" sz="1800" b="1" u="none" strike="noStrike" dirty="0">
                          <a:solidFill>
                            <a:srgbClr val="AA204B"/>
                          </a:solidFill>
                          <a:effectLst/>
                        </a:rPr>
                        <a:t>(менее 25 %)</a:t>
                      </a:r>
                      <a:endParaRPr lang="ru-RU" sz="1800" b="1" i="0" u="none" strike="noStrike" dirty="0">
                        <a:solidFill>
                          <a:srgbClr val="AA204B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3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Территориальная принадлежность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МБДОУ "Детский сад № 15"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24,67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МБДОУ "Детский сад № 11"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22,50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Ж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МБДОУ д/с №11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21,63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МБДОУ "Детский сад № 28"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21,54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МБДОУ "Детский сад № 35"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21,54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МБДОУ "Детский сад № 29"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20,35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МБДОУ "Детский сад № 43"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МБДОУ "Детский сад № 42"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18,52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6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МБДОУ "Детский сад № 12"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12,37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2555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18" y="-57017"/>
            <a:ext cx="9252519" cy="69150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76671"/>
            <a:ext cx="8136904" cy="17281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122" y="1934758"/>
            <a:ext cx="5775748" cy="415853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611560" y="617492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Учреждения дополнительного образования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530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3389135"/>
              </p:ext>
            </p:extLst>
          </p:nvPr>
        </p:nvGraphicFramePr>
        <p:xfrm>
          <a:off x="179510" y="260649"/>
          <a:ext cx="8712969" cy="5918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894"/>
                <a:gridCol w="2883359"/>
                <a:gridCol w="1669059"/>
                <a:gridCol w="1644869"/>
                <a:gridCol w="1915788"/>
              </a:tblGrid>
              <a:tr h="14401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РЕЙТИНГ по соотношению количества человеко-посещений  по  платным образовательным услугам к количеству обучающихся   в   муниципальных учреждениях  ДОПОЛНИТЕЛЬНОГО образования Городского округа Балашиха за  2016г.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Наименование учреждения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обучающихся в учреждении, чел.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человеко-посещений по ПОУ в ср. в мес.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Соотношение количества человеко-посещений  по  платным образовательным услугам к количеству обучающихся в учреждении, %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МАУ ДО ХШ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640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29,06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36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МБУ ДО ДЮСШ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1589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254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15,98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МБУ ДОЦ "Созвездие"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1045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162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15,50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МБУ ДО «</a:t>
                      </a:r>
                      <a:r>
                        <a:rPr lang="ru-RU" sz="1800" u="none" strike="noStrike" dirty="0" err="1">
                          <a:effectLst/>
                        </a:rPr>
                        <a:t>ДТДиМ</a:t>
                      </a:r>
                      <a:r>
                        <a:rPr lang="ru-RU" sz="1800" u="none" strike="noStrike" dirty="0">
                          <a:effectLst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3788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6,65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МБУ ДО  СЮТ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623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0,96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9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МБУ ДО "Истоки"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3459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0,55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35" marR="8335" marT="83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8522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80491" cy="6964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8665" y="476672"/>
            <a:ext cx="8356044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3200504"/>
            <a:ext cx="3369239" cy="33692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805" y="476672"/>
            <a:ext cx="81369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C00000"/>
                </a:solidFill>
              </a:rPr>
              <a:t>3 </a:t>
            </a:r>
            <a:r>
              <a:rPr lang="ru-RU" sz="3400" b="1" u="sng" dirty="0" smtClean="0">
                <a:solidFill>
                  <a:srgbClr val="C00000"/>
                </a:solidFill>
              </a:rPr>
              <a:t>показатель  </a:t>
            </a:r>
            <a:r>
              <a:rPr lang="ru-RU" sz="3400" b="1" dirty="0" smtClean="0">
                <a:solidFill>
                  <a:srgbClr val="002060"/>
                </a:solidFill>
              </a:rPr>
              <a:t>«Соотношение дохода от ПОУ на одного обучающегося в муниципальных образовательных учреждениях Городского округа Балашиха за 2016 год»</a:t>
            </a:r>
            <a:endParaRPr lang="ru-RU" sz="3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499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18" y="0"/>
            <a:ext cx="9252519" cy="69150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13690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МОУ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122" y="1934758"/>
            <a:ext cx="5775748" cy="415853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2182417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2779"/>
            <a:ext cx="8352927" cy="650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8927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8064896" cy="660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0767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245551"/>
            <a:ext cx="7704857" cy="620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2796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18" y="0"/>
            <a:ext cx="9252519" cy="69150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13690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МДОУ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122" y="1934758"/>
            <a:ext cx="5775748" cy="415853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213385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735244"/>
            <a:ext cx="8496944" cy="52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517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6645" y="0"/>
            <a:ext cx="9143999" cy="6858000"/>
          </a:xfrm>
          <a:prstGeom prst="rect">
            <a:avLst/>
          </a:prstGeom>
          <a:effectLst>
            <a:softEdge rad="317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5602"/>
              </p:ext>
            </p:extLst>
          </p:nvPr>
        </p:nvGraphicFramePr>
        <p:xfrm>
          <a:off x="265360" y="404664"/>
          <a:ext cx="8229600" cy="921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93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Динамика роста дохода по  платным образовательным услугам   в   муниципальных образовательных учреждениях  Городского округа Балашиха за период   2012 - 2016 гг.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709" marR="6709" marT="6709" marB="0" anchor="ctr"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950225"/>
              </p:ext>
            </p:extLst>
          </p:nvPr>
        </p:nvGraphicFramePr>
        <p:xfrm>
          <a:off x="3881438" y="3224213"/>
          <a:ext cx="1381125" cy="409575"/>
        </p:xfrm>
        <a:graphic>
          <a:graphicData uri="http://schemas.openxmlformats.org/presentationml/2006/ole">
            <p:oleObj spid="_x0000_s1039" name="Лист" r:id="rId4" imgW="1381003" imgH="409586" progId="Excel.Sheet.12">
              <p:embed/>
            </p:oleObj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679959"/>
              </p:ext>
            </p:extLst>
          </p:nvPr>
        </p:nvGraphicFramePr>
        <p:xfrm>
          <a:off x="251520" y="1556792"/>
          <a:ext cx="8398290" cy="475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25466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3" y="0"/>
            <a:ext cx="6921771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42689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5" y="116631"/>
            <a:ext cx="7560839" cy="666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73703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563" y="126876"/>
            <a:ext cx="7625853" cy="6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2027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52519" cy="69150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136904" cy="15905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Учреждения дополнительного образования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122" y="1934758"/>
            <a:ext cx="5775748" cy="415853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1213701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001" y="404664"/>
            <a:ext cx="8610957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75152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03" y="0"/>
            <a:ext cx="911359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700808"/>
            <a:ext cx="7488832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182256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2588373"/>
            <a:ext cx="3951685" cy="395168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66874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03" y="0"/>
            <a:ext cx="911359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404664"/>
            <a:ext cx="8352928" cy="1512168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8602358"/>
              </p:ext>
            </p:extLst>
          </p:nvPr>
        </p:nvGraphicFramePr>
        <p:xfrm>
          <a:off x="305526" y="2204864"/>
          <a:ext cx="8532947" cy="283686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962218"/>
                <a:gridCol w="2232248"/>
                <a:gridCol w="2112975"/>
                <a:gridCol w="2225506"/>
              </a:tblGrid>
              <a:tr h="40047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5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Рост дохода в 2013 г по сравнению с 2012 г, 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Рост дохода в 2014 г по сравнению  с 2013 г, 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Рост дохода в 2015 г по сравнению с 2014 г, 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Рост дохода в 2016 г по сравнению с 2015 г, 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0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47,38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14,07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28,92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23,04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 доходов от платных образовательных услуг за период 2012-2016 гг.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10000"/>
                    </a14:imgEffect>
                    <a14:imgEffect>
                      <a14:brightnessContrast bright="6000" contras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4957344"/>
            <a:ext cx="4063368" cy="1536826"/>
          </a:xfrm>
          <a:prstGeom prst="rect">
            <a:avLst/>
          </a:prstGeom>
          <a:effectLst>
            <a:softEdge rad="292100"/>
          </a:effectLst>
        </p:spPr>
      </p:pic>
    </p:spTree>
    <p:extLst>
      <p:ext uri="{BB962C8B-B14F-4D97-AF65-F5344CB8AC3E}">
        <p14:creationId xmlns:p14="http://schemas.microsoft.com/office/powerpoint/2010/main" xmlns="" val="75851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3" y="1412776"/>
            <a:ext cx="8784976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5772492"/>
              </p:ext>
            </p:extLst>
          </p:nvPr>
        </p:nvGraphicFramePr>
        <p:xfrm>
          <a:off x="179513" y="332656"/>
          <a:ext cx="8712967" cy="921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967"/>
              </a:tblGrid>
              <a:tr h="393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Динамика роста дохода по  платным  образовательным услугам по типам учреждений  в   муниципальных образовательных учреждениях в  2012-2016 гг.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709" marR="6709" marT="6709" marB="0" anchor="ctr"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58933766"/>
              </p:ext>
            </p:extLst>
          </p:nvPr>
        </p:nvGraphicFramePr>
        <p:xfrm>
          <a:off x="467544" y="1556792"/>
          <a:ext cx="8496944" cy="47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3928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52519" cy="688538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7544" y="476672"/>
            <a:ext cx="813690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57805" y="476672"/>
            <a:ext cx="81369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C00000"/>
                </a:solidFill>
              </a:rPr>
              <a:t>1 показатель  </a:t>
            </a:r>
            <a:r>
              <a:rPr lang="ru-RU" sz="3200" b="1" dirty="0" smtClean="0">
                <a:solidFill>
                  <a:srgbClr val="002060"/>
                </a:solidFill>
              </a:rPr>
              <a:t>«Доход от </a:t>
            </a:r>
            <a:r>
              <a:rPr lang="ru-RU" sz="3200" b="1" dirty="0" smtClean="0">
                <a:solidFill>
                  <a:srgbClr val="002060"/>
                </a:solidFill>
              </a:rPr>
              <a:t>реализации платных </a:t>
            </a:r>
            <a:r>
              <a:rPr lang="ru-RU" sz="3200" b="1" dirty="0" smtClean="0">
                <a:solidFill>
                  <a:srgbClr val="002060"/>
                </a:solidFill>
              </a:rPr>
              <a:t>образовательных услуг»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1982" y="1944708"/>
            <a:ext cx="4968552" cy="4347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026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0"/>
            <a:ext cx="943304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9885" y="2564904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Муниципальные </a:t>
            </a:r>
            <a:r>
              <a:rPr lang="ru-RU" sz="4000" b="1" dirty="0" smtClean="0">
                <a:solidFill>
                  <a:srgbClr val="C00000"/>
                </a:solidFill>
              </a:rPr>
              <a:t>ОБЩЕОБРАЗОВАТЕЛЬНЫЕ</a:t>
            </a:r>
            <a:r>
              <a:rPr lang="ru-RU" sz="4000" b="1" dirty="0" smtClean="0">
                <a:solidFill>
                  <a:srgbClr val="002060"/>
                </a:solidFill>
              </a:rPr>
              <a:t> учреждения Городского округа Балашиха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26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3625797"/>
              </p:ext>
            </p:extLst>
          </p:nvPr>
        </p:nvGraphicFramePr>
        <p:xfrm>
          <a:off x="179512" y="260648"/>
          <a:ext cx="8623175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37136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811</TotalTime>
  <Words>2590</Words>
  <Application>Microsoft Office PowerPoint</Application>
  <PresentationFormat>Экран (4:3)</PresentationFormat>
  <Paragraphs>937</Paragraphs>
  <Slides>45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Открытая</vt:lpstr>
      <vt:lpstr>Лист</vt:lpstr>
      <vt:lpstr>Анализ реализации платных образовательных услуг  в муниципальных образовательных учреждениях  Городского округа Балашиха  за 2016 год</vt:lpstr>
      <vt:lpstr>Реализация платных образовательных услуг в муниципальных образовательных учреждениях реализуется в соответствии с нормативно-правовыми документами: </vt:lpstr>
      <vt:lpstr>Слайд 3</vt:lpstr>
      <vt:lpstr>Слайд 4</vt:lpstr>
      <vt:lpstr>Рост доходов от платных образовательных услуг за период 2012-2016 гг.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предпринимательской деятельности от платных образовательных услуг муниципальных образовательный учреждений Городского округа Балашиха за 2016 год</dc:title>
  <dc:creator>Elena</dc:creator>
  <cp:lastModifiedBy>User5</cp:lastModifiedBy>
  <cp:revision>66</cp:revision>
  <cp:lastPrinted>2017-02-07T20:05:13Z</cp:lastPrinted>
  <dcterms:created xsi:type="dcterms:W3CDTF">2017-02-07T12:52:10Z</dcterms:created>
  <dcterms:modified xsi:type="dcterms:W3CDTF">2017-02-13T13:24:29Z</dcterms:modified>
</cp:coreProperties>
</file>